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61" r:id="rId2"/>
    <p:sldId id="258" r:id="rId3"/>
    <p:sldId id="262" r:id="rId4"/>
    <p:sldId id="280" r:id="rId5"/>
    <p:sldId id="376" r:id="rId6"/>
    <p:sldId id="377" r:id="rId7"/>
    <p:sldId id="362" r:id="rId8"/>
    <p:sldId id="263" r:id="rId9"/>
    <p:sldId id="266" r:id="rId10"/>
    <p:sldId id="347" r:id="rId11"/>
    <p:sldId id="321" r:id="rId12"/>
    <p:sldId id="268" r:id="rId13"/>
    <p:sldId id="274" r:id="rId14"/>
    <p:sldId id="276" r:id="rId15"/>
    <p:sldId id="324" r:id="rId16"/>
    <p:sldId id="348" r:id="rId17"/>
    <p:sldId id="350" r:id="rId18"/>
    <p:sldId id="352" r:id="rId19"/>
    <p:sldId id="375" r:id="rId20"/>
    <p:sldId id="364" r:id="rId21"/>
    <p:sldId id="363" r:id="rId22"/>
    <p:sldId id="353" r:id="rId23"/>
    <p:sldId id="279" r:id="rId24"/>
    <p:sldId id="314" r:id="rId25"/>
    <p:sldId id="344" r:id="rId26"/>
    <p:sldId id="355" r:id="rId27"/>
    <p:sldId id="356" r:id="rId28"/>
    <p:sldId id="357" r:id="rId29"/>
    <p:sldId id="340" r:id="rId30"/>
  </p:sldIdLst>
  <p:sldSz cx="14401800" cy="10801350"/>
  <p:notesSz cx="6858000" cy="954405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5100" kern="1200">
        <a:solidFill>
          <a:srgbClr val="FFCC00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47">
          <p15:clr>
            <a:srgbClr val="A4A3A4"/>
          </p15:clr>
        </p15:guide>
        <p15:guide id="2" pos="45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FF"/>
    <a:srgbClr val="0000CC"/>
    <a:srgbClr val="6666FF"/>
    <a:srgbClr val="FFFF00"/>
    <a:srgbClr val="FF0101"/>
    <a:srgbClr val="FF9900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3" autoAdjust="0"/>
    <p:restoredTop sz="94699" autoAdjust="0"/>
  </p:normalViewPr>
  <p:slideViewPr>
    <p:cSldViewPr>
      <p:cViewPr varScale="1">
        <p:scale>
          <a:sx n="47" d="100"/>
          <a:sy n="47" d="100"/>
        </p:scale>
        <p:origin x="690" y="54"/>
      </p:cViewPr>
      <p:guideLst>
        <p:guide orient="horz" pos="3447"/>
        <p:guide pos="45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402" y="-90"/>
      </p:cViewPr>
      <p:guideLst>
        <p:guide orient="horz" pos="300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5.xml"/><Relationship Id="rId3" Type="http://schemas.openxmlformats.org/officeDocument/2006/relationships/slide" Target="slides/slide7.xml"/><Relationship Id="rId7" Type="http://schemas.openxmlformats.org/officeDocument/2006/relationships/slide" Target="slides/slide14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11.xml"/><Relationship Id="rId11" Type="http://schemas.openxmlformats.org/officeDocument/2006/relationships/slide" Target="slides/slide29.xml"/><Relationship Id="rId5" Type="http://schemas.openxmlformats.org/officeDocument/2006/relationships/slide" Target="slides/slide9.xml"/><Relationship Id="rId10" Type="http://schemas.openxmlformats.org/officeDocument/2006/relationships/slide" Target="slides/slide23.xml"/><Relationship Id="rId4" Type="http://schemas.openxmlformats.org/officeDocument/2006/relationships/slide" Target="slides/slide8.xml"/><Relationship Id="rId9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66213"/>
            <a:ext cx="2971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066213"/>
            <a:ext cx="2971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FF9BA19D-480D-45AB-A6DE-34F06C9BE0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379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2988" y="715963"/>
            <a:ext cx="4772025" cy="357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33900"/>
            <a:ext cx="5486400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646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0646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68B5F10-B26A-466B-9175-B5A76AF245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099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100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5100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5100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5100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5100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5100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5100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5100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5100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fld id="{089ADC55-2621-4AC0-A57D-87840FCC2589}" type="slidenum">
              <a:rPr lang="pt-BR" sz="120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</a:t>
            </a:fld>
            <a:endParaRPr lang="pt-BR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0" y="3355975"/>
            <a:ext cx="12242800" cy="2314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588" y="6121400"/>
            <a:ext cx="10080625" cy="2759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51841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90791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47350" y="115888"/>
            <a:ext cx="3344863" cy="1034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9588" y="115888"/>
            <a:ext cx="9885362" cy="1034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13707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450" y="115888"/>
            <a:ext cx="11279188" cy="14398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9588" y="2582863"/>
            <a:ext cx="6615112" cy="787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77100" y="2582863"/>
            <a:ext cx="6615113" cy="787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155943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450" y="115888"/>
            <a:ext cx="11279188" cy="14398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9588" y="2582863"/>
            <a:ext cx="6615112" cy="386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9588" y="6596063"/>
            <a:ext cx="6615112" cy="386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7277100" y="2582863"/>
            <a:ext cx="6615113" cy="787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93960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64481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238" y="6940550"/>
            <a:ext cx="12241212" cy="21463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238" y="4578350"/>
            <a:ext cx="12241212" cy="2362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89211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588" y="2582863"/>
            <a:ext cx="6615112" cy="787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77100" y="2582863"/>
            <a:ext cx="6615113" cy="787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220600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431800"/>
            <a:ext cx="12960350" cy="18002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725" y="2417763"/>
            <a:ext cx="6362700" cy="10080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725" y="3425825"/>
            <a:ext cx="6362700" cy="622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15200" y="2417763"/>
            <a:ext cx="6365875" cy="10080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15200" y="3425825"/>
            <a:ext cx="6365875" cy="622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58444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43523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273818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430213"/>
            <a:ext cx="4737100" cy="18303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0863" y="430213"/>
            <a:ext cx="8050212" cy="92186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725" y="2260600"/>
            <a:ext cx="4737100" cy="7388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029272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575" y="7561263"/>
            <a:ext cx="8640763" cy="892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2575" y="965200"/>
            <a:ext cx="8640763" cy="6480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2575" y="8453438"/>
            <a:ext cx="8640763" cy="1268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12818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1450" y="115888"/>
            <a:ext cx="1127918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998" tIns="72000" rIns="143998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2582863"/>
            <a:ext cx="13382625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3998" tIns="72000" rIns="143998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14401800" cy="1681163"/>
          </a:xfrm>
          <a:prstGeom prst="rect">
            <a:avLst/>
          </a:prstGeom>
          <a:solidFill>
            <a:srgbClr val="FFCC00">
              <a:alpha val="95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43998" tIns="72000" rIns="143998" bIns="72000" anchor="ctr"/>
          <a:lstStyle/>
          <a:p>
            <a:pPr defTabSz="1439863">
              <a:spcBef>
                <a:spcPct val="0"/>
              </a:spcBef>
              <a:defRPr/>
            </a:pPr>
            <a:r>
              <a:rPr lang="pt-BR" sz="6900">
                <a:latin typeface="Times New Roman" pitchFamily="18" charset="0"/>
              </a:rPr>
              <a:t>‘</a:t>
            </a:r>
          </a:p>
        </p:txBody>
      </p:sp>
      <p:pic>
        <p:nvPicPr>
          <p:cNvPr id="1043" name="Picture 19" descr="mistralis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12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200" algn="ctr" defTabSz="1439863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400" algn="ctr" defTabSz="1439863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600" algn="ctr" defTabSz="1439863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800" algn="ctr" defTabSz="1439863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541338" indent="-541338" algn="l" defTabSz="1439863" rtl="0" eaLnBrk="0" fontAlgn="base" hangingPunct="0">
        <a:spcBef>
          <a:spcPct val="20000"/>
        </a:spcBef>
        <a:spcAft>
          <a:spcPct val="0"/>
        </a:spcAft>
        <a:buChar char="•"/>
        <a:defRPr sz="5100">
          <a:solidFill>
            <a:srgbClr val="FFCC00"/>
          </a:solidFill>
          <a:latin typeface="+mn-lt"/>
          <a:ea typeface="+mn-ea"/>
          <a:cs typeface="+mn-cs"/>
        </a:defRPr>
      </a:lvl1pPr>
      <a:lvl2pPr marL="1169988" indent="-447675" algn="l" defTabSz="1439863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rgbClr val="FFCC00"/>
          </a:solidFill>
          <a:latin typeface="+mn-lt"/>
        </a:defRPr>
      </a:lvl2pPr>
      <a:lvl3pPr marL="1800225" indent="-360363" algn="l" defTabSz="1439863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rgbClr val="FFCC00"/>
          </a:solidFill>
          <a:latin typeface="+mn-lt"/>
        </a:defRPr>
      </a:lvl3pPr>
      <a:lvl4pPr marL="2519363" indent="-358775" algn="l" defTabSz="1439863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rgbClr val="FFCC00"/>
          </a:solidFill>
          <a:latin typeface="+mn-lt"/>
        </a:defRPr>
      </a:lvl4pPr>
      <a:lvl5pPr marL="3240088" indent="-358775" algn="l" defTabSz="1439863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rgbClr val="FFCC00"/>
          </a:solidFill>
          <a:latin typeface="+mn-lt"/>
        </a:defRPr>
      </a:lvl5pPr>
      <a:lvl6pPr marL="3697288" indent="-358775" algn="l" defTabSz="1439863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CC00"/>
          </a:solidFill>
          <a:latin typeface="+mn-lt"/>
        </a:defRPr>
      </a:lvl6pPr>
      <a:lvl7pPr marL="4154488" indent="-358775" algn="l" defTabSz="1439863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CC00"/>
          </a:solidFill>
          <a:latin typeface="+mn-lt"/>
        </a:defRPr>
      </a:lvl7pPr>
      <a:lvl8pPr marL="4611688" indent="-358775" algn="l" defTabSz="1439863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CC00"/>
          </a:solidFill>
          <a:latin typeface="+mn-lt"/>
        </a:defRPr>
      </a:lvl8pPr>
      <a:lvl9pPr marL="5068888" indent="-358775" algn="l" defTabSz="1439863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CC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6000" dirty="0">
                <a:effectLst/>
                <a:latin typeface="Tahoma" pitchFamily="34" charset="0"/>
              </a:rPr>
              <a:t>MISTRALIS</a:t>
            </a:r>
            <a:r>
              <a:rPr lang="pt-BR" sz="6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pt-BR" sz="60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pt-BR" sz="4000" dirty="0">
                <a:effectLst/>
                <a:latin typeface="Tahoma" pitchFamily="34" charset="0"/>
              </a:rPr>
              <a:t>Outdoor Training</a:t>
            </a:r>
          </a:p>
        </p:txBody>
      </p:sp>
      <p:sp>
        <p:nvSpPr>
          <p:cNvPr id="151572" name="Rectangle 20"/>
          <p:cNvSpPr>
            <a:spLocks noGrp="1" noChangeArrowheads="1"/>
          </p:cNvSpPr>
          <p:nvPr>
            <p:ph type="body" sz="half" idx="1"/>
          </p:nvPr>
        </p:nvSpPr>
        <p:spPr>
          <a:xfrm>
            <a:off x="509588" y="2582863"/>
            <a:ext cx="13244512" cy="7874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sz="4800" dirty="0"/>
          </a:p>
          <a:p>
            <a:pPr algn="ctr" eaLnBrk="1" hangingPunct="1">
              <a:buFontTx/>
              <a:buNone/>
              <a:defRPr/>
            </a:pPr>
            <a:r>
              <a:rPr lang="en-US" sz="5400" b="1" dirty="0"/>
              <a:t>Theoretical and practical</a:t>
            </a:r>
          </a:p>
          <a:p>
            <a:pPr algn="ctr" eaLnBrk="1" hangingPunct="1">
              <a:buFontTx/>
              <a:buNone/>
              <a:defRPr/>
            </a:pPr>
            <a:r>
              <a:rPr lang="en-US" sz="5400" b="1" dirty="0"/>
              <a:t>lessons on the</a:t>
            </a:r>
          </a:p>
          <a:p>
            <a:pPr algn="ctr" eaLnBrk="1" hangingPunct="1">
              <a:buFontTx/>
              <a:buNone/>
              <a:defRPr/>
            </a:pPr>
            <a:r>
              <a:rPr lang="en-US" sz="5400" b="1" dirty="0"/>
              <a:t>basic principles</a:t>
            </a:r>
          </a:p>
          <a:p>
            <a:pPr algn="ctr" eaLnBrk="1" hangingPunct="1">
              <a:buFontTx/>
              <a:buNone/>
              <a:defRPr/>
            </a:pPr>
            <a:r>
              <a:rPr lang="en-US" sz="5400" b="1" dirty="0"/>
              <a:t>of navigation</a:t>
            </a:r>
          </a:p>
        </p:txBody>
      </p:sp>
    </p:spTree>
  </p:cSld>
  <p:clrMapOvr>
    <a:masterClrMapping/>
  </p:clrMapOvr>
  <p:transition>
    <p:zoom/>
    <p:sndAc>
      <p:stSnd>
        <p:snd r:embed="rId3" name="wind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Basic Vocabulary</a:t>
            </a:r>
            <a:r>
              <a:rPr lang="pt-BR">
                <a:effectLst/>
              </a:rPr>
              <a:t/>
            </a:r>
            <a:br>
              <a:rPr lang="pt-BR">
                <a:effectLst/>
              </a:rPr>
            </a:br>
            <a:r>
              <a:rPr lang="pt-BR" sz="3200">
                <a:effectLst/>
              </a:rPr>
              <a:t>Maneuver</a:t>
            </a:r>
            <a:endParaRPr lang="pt-BR">
              <a:effectLst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2087563"/>
            <a:ext cx="12239625" cy="7513637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sz="6600">
                <a:latin typeface="Comic Sans MS" pitchFamily="66" charset="0"/>
              </a:rPr>
              <a:t>Tacking </a:t>
            </a:r>
            <a:r>
              <a:rPr lang="pt-BR" sz="2800">
                <a:latin typeface="Comic Sans MS" pitchFamily="66" charset="0"/>
              </a:rPr>
              <a:t>(cambar)</a:t>
            </a:r>
          </a:p>
        </p:txBody>
      </p:sp>
      <p:pic>
        <p:nvPicPr>
          <p:cNvPr id="131076" name="Picture 4" descr="Camba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3600450"/>
            <a:ext cx="8991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700">
                <a:effectLst/>
              </a:rPr>
              <a:t>Essential care to avoid collisions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endParaRPr lang="pt-BR" sz="4400" dirty="0"/>
          </a:p>
          <a:p>
            <a:pPr algn="ctr" eaLnBrk="1" hangingPunct="1">
              <a:lnSpc>
                <a:spcPct val="90000"/>
              </a:lnSpc>
            </a:pPr>
            <a:r>
              <a:rPr lang="pt-BR" sz="4400" dirty="0">
                <a:solidFill>
                  <a:schemeClr val="tx1"/>
                </a:solidFill>
              </a:rPr>
              <a:t>Always </a:t>
            </a:r>
            <a:r>
              <a:rPr lang="en-GB" sz="4400" dirty="0" smtClean="0">
                <a:solidFill>
                  <a:schemeClr val="tx1"/>
                </a:solidFill>
              </a:rPr>
              <a:t>manoeuver</a:t>
            </a:r>
            <a:r>
              <a:rPr lang="pt-BR" sz="4400" dirty="0" smtClean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well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ahead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of</a:t>
            </a:r>
            <a:r>
              <a:rPr lang="pt-BR" sz="4400" dirty="0">
                <a:solidFill>
                  <a:schemeClr val="tx1"/>
                </a:solidFill>
              </a:rPr>
              <a:t> time</a:t>
            </a:r>
          </a:p>
          <a:p>
            <a:pPr algn="ctr" eaLnBrk="1" hangingPunct="1">
              <a:lnSpc>
                <a:spcPct val="90000"/>
              </a:lnSpc>
            </a:pPr>
            <a:endParaRPr lang="pt-BR" sz="44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pt-BR" sz="4400" dirty="0" err="1">
                <a:solidFill>
                  <a:schemeClr val="tx1"/>
                </a:solidFill>
              </a:rPr>
              <a:t>If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necessary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invert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engines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to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produce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backward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motion</a:t>
            </a:r>
            <a:endParaRPr lang="pt-BR" sz="44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</a:pPr>
            <a:endParaRPr lang="pt-BR" sz="44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pt-BR" sz="4400" dirty="0">
                <a:solidFill>
                  <a:schemeClr val="tx1"/>
                </a:solidFill>
              </a:rPr>
              <a:t>In case </a:t>
            </a:r>
            <a:r>
              <a:rPr lang="pt-BR" sz="4400" dirty="0" err="1">
                <a:solidFill>
                  <a:schemeClr val="tx1"/>
                </a:solidFill>
              </a:rPr>
              <a:t>of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doubt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always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consider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the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risk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of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collision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>
                <a:solidFill>
                  <a:schemeClr val="tx1"/>
                </a:solidFill>
              </a:rPr>
              <a:t>and</a:t>
            </a:r>
            <a:r>
              <a:rPr lang="pt-BR" sz="4400" dirty="0">
                <a:solidFill>
                  <a:schemeClr val="tx1"/>
                </a:solidFill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</a:rPr>
              <a:t>manoeuver</a:t>
            </a:r>
            <a:endParaRPr lang="pt-BR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Instruments for Navigation</a:t>
            </a:r>
          </a:p>
        </p:txBody>
      </p:sp>
      <p:pic>
        <p:nvPicPr>
          <p:cNvPr id="16404" name="Picture 20" descr="carta_ilha_largo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6988" y="3024188"/>
            <a:ext cx="4740275" cy="7488237"/>
          </a:xfrm>
          <a:noFill/>
        </p:spPr>
      </p:pic>
      <p:pic>
        <p:nvPicPr>
          <p:cNvPr id="16405" name="Picture 21" descr="sextant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9325" y="2305050"/>
            <a:ext cx="4295775" cy="3860800"/>
          </a:xfrm>
          <a:noFill/>
        </p:spPr>
      </p:pic>
      <p:pic>
        <p:nvPicPr>
          <p:cNvPr id="16410" name="Picture 26" descr="Figura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25" y="6480175"/>
            <a:ext cx="2854325" cy="3860800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Instruments for Navigation</a:t>
            </a:r>
          </a:p>
        </p:txBody>
      </p:sp>
      <p:pic>
        <p:nvPicPr>
          <p:cNvPr id="27667" name="Picture 19" descr="Figura10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063" y="2736850"/>
            <a:ext cx="5545137" cy="7488238"/>
          </a:xfrm>
          <a:noFill/>
        </p:spPr>
      </p:pic>
      <p:pic>
        <p:nvPicPr>
          <p:cNvPr id="27668" name="Picture 20" descr="Figura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63" y="4464050"/>
            <a:ext cx="5957887" cy="4367213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600">
                <a:effectLst/>
              </a:rPr>
              <a:t>Charts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588" y="1800225"/>
            <a:ext cx="13382625" cy="8656638"/>
          </a:xfrm>
        </p:spPr>
        <p:txBody>
          <a:bodyPr/>
          <a:lstStyle/>
          <a:p>
            <a:pPr marL="971550" indent="-971550" algn="ctr" eaLnBrk="1" hangingPunct="1">
              <a:lnSpc>
                <a:spcPct val="90000"/>
              </a:lnSpc>
              <a:buFontTx/>
              <a:buAutoNum type="arabicPeriod"/>
            </a:pPr>
            <a:r>
              <a:rPr lang="pt-BR" sz="4800" dirty="0" err="1">
                <a:solidFill>
                  <a:schemeClr val="tx1"/>
                </a:solidFill>
              </a:rPr>
              <a:t>Indicate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our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exact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>
                <a:solidFill>
                  <a:schemeClr val="tx1"/>
                </a:solidFill>
              </a:rPr>
              <a:t>position </a:t>
            </a:r>
            <a:r>
              <a:rPr lang="pt-BR" sz="4800" dirty="0" err="1">
                <a:solidFill>
                  <a:schemeClr val="tx1"/>
                </a:solidFill>
              </a:rPr>
              <a:t>on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surface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of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earth</a:t>
            </a:r>
            <a:r>
              <a:rPr lang="pt-BR" sz="4800" dirty="0">
                <a:solidFill>
                  <a:schemeClr val="tx1"/>
                </a:solidFill>
              </a:rPr>
              <a:t>, </a:t>
            </a:r>
            <a:r>
              <a:rPr lang="pt-BR" sz="4800" dirty="0" err="1">
                <a:solidFill>
                  <a:schemeClr val="tx1"/>
                </a:solidFill>
              </a:rPr>
              <a:t>through</a:t>
            </a:r>
            <a:r>
              <a:rPr lang="pt-BR" sz="4800" dirty="0">
                <a:solidFill>
                  <a:schemeClr val="tx1"/>
                </a:solidFill>
              </a:rPr>
              <a:t> latitude </a:t>
            </a:r>
            <a:r>
              <a:rPr lang="pt-BR" sz="4800" dirty="0" err="1">
                <a:solidFill>
                  <a:schemeClr val="tx1"/>
                </a:solidFill>
              </a:rPr>
              <a:t>and</a:t>
            </a:r>
            <a:r>
              <a:rPr lang="pt-BR" sz="4800" dirty="0">
                <a:solidFill>
                  <a:schemeClr val="tx1"/>
                </a:solidFill>
              </a:rPr>
              <a:t> longitude </a:t>
            </a:r>
            <a:r>
              <a:rPr lang="pt-BR" sz="4800" dirty="0" err="1">
                <a:solidFill>
                  <a:schemeClr val="tx1"/>
                </a:solidFill>
              </a:rPr>
              <a:t>coordinates</a:t>
            </a:r>
            <a:r>
              <a:rPr lang="pt-BR" sz="4800" dirty="0">
                <a:solidFill>
                  <a:schemeClr val="tx1"/>
                </a:solidFill>
              </a:rPr>
              <a:t>.</a:t>
            </a:r>
          </a:p>
          <a:p>
            <a:pPr marL="971550" indent="-971550" algn="ctr" eaLnBrk="1" hangingPunct="1">
              <a:lnSpc>
                <a:spcPct val="90000"/>
              </a:lnSpc>
              <a:buFontTx/>
              <a:buAutoNum type="arabicPeriod"/>
            </a:pPr>
            <a:endParaRPr lang="pt-BR" sz="4800" dirty="0">
              <a:solidFill>
                <a:schemeClr val="tx1"/>
              </a:solidFill>
            </a:endParaRPr>
          </a:p>
          <a:p>
            <a:pPr marL="971550" indent="-971550" algn="ctr" eaLnBrk="1" hangingPunct="1">
              <a:lnSpc>
                <a:spcPct val="90000"/>
              </a:lnSpc>
              <a:buFontTx/>
              <a:buAutoNum type="arabicPeriod"/>
            </a:pPr>
            <a:r>
              <a:rPr lang="pt-BR" sz="4800" dirty="0" err="1">
                <a:solidFill>
                  <a:schemeClr val="tx1"/>
                </a:solidFill>
              </a:rPr>
              <a:t>Represent</a:t>
            </a:r>
            <a:r>
              <a:rPr lang="pt-BR" sz="4800" dirty="0">
                <a:solidFill>
                  <a:schemeClr val="tx1"/>
                </a:solidFill>
              </a:rPr>
              <a:t>, in a </a:t>
            </a:r>
            <a:r>
              <a:rPr lang="pt-BR" sz="4800" smtClean="0">
                <a:solidFill>
                  <a:schemeClr val="tx1"/>
                </a:solidFill>
              </a:rPr>
              <a:t>planisphere</a:t>
            </a:r>
            <a:r>
              <a:rPr lang="pt-BR" sz="4800" smtClean="0">
                <a:solidFill>
                  <a:schemeClr val="tx1"/>
                </a:solidFill>
              </a:rPr>
              <a:t>, </a:t>
            </a:r>
            <a:r>
              <a:rPr lang="pt-BR" sz="4800" dirty="0">
                <a:solidFill>
                  <a:schemeClr val="tx1"/>
                </a:solidFill>
              </a:rPr>
              <a:t>a </a:t>
            </a:r>
            <a:r>
              <a:rPr lang="pt-BR" sz="4800" dirty="0" err="1">
                <a:solidFill>
                  <a:schemeClr val="tx1"/>
                </a:solidFill>
              </a:rPr>
              <a:t>section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of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surface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of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earth</a:t>
            </a:r>
            <a:r>
              <a:rPr lang="pt-BR" sz="4800" dirty="0">
                <a:solidFill>
                  <a:schemeClr val="tx1"/>
                </a:solidFill>
              </a:rPr>
              <a:t>.</a:t>
            </a:r>
          </a:p>
          <a:p>
            <a:pPr marL="971550" indent="-971550" algn="ctr" eaLnBrk="1" hangingPunct="1">
              <a:lnSpc>
                <a:spcPct val="90000"/>
              </a:lnSpc>
              <a:buFontTx/>
              <a:buAutoNum type="arabicPeriod"/>
            </a:pPr>
            <a:endParaRPr lang="pt-BR" sz="4800" dirty="0">
              <a:solidFill>
                <a:schemeClr val="tx1"/>
              </a:solidFill>
            </a:endParaRPr>
          </a:p>
          <a:p>
            <a:pPr marL="971550" indent="-971550" algn="ctr" eaLnBrk="1" hangingPunct="1">
              <a:lnSpc>
                <a:spcPct val="90000"/>
              </a:lnSpc>
              <a:buFontTx/>
              <a:buAutoNum type="arabicPeriod"/>
            </a:pPr>
            <a:r>
              <a:rPr lang="pt-BR" sz="4800" dirty="0" err="1">
                <a:solidFill>
                  <a:schemeClr val="tx1"/>
                </a:solidFill>
              </a:rPr>
              <a:t>With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the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>
                <a:solidFill>
                  <a:schemeClr val="tx1"/>
                </a:solidFill>
              </a:rPr>
              <a:t>help </a:t>
            </a:r>
            <a:r>
              <a:rPr lang="pt-BR" sz="4800" dirty="0" err="1">
                <a:solidFill>
                  <a:schemeClr val="tx1"/>
                </a:solidFill>
              </a:rPr>
              <a:t>of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GPS </a:t>
            </a:r>
            <a:r>
              <a:rPr lang="pt-BR" sz="4800" dirty="0" smtClean="0">
                <a:solidFill>
                  <a:schemeClr val="tx1"/>
                </a:solidFill>
              </a:rPr>
              <a:t>terminal, </a:t>
            </a:r>
            <a:r>
              <a:rPr lang="pt-BR" sz="4800" dirty="0" err="1">
                <a:solidFill>
                  <a:schemeClr val="tx1"/>
                </a:solidFill>
              </a:rPr>
              <a:t>we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may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know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our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exact</a:t>
            </a:r>
            <a:r>
              <a:rPr lang="pt-BR" sz="4800" dirty="0" smtClean="0">
                <a:solidFill>
                  <a:schemeClr val="tx1"/>
                </a:solidFill>
              </a:rPr>
              <a:t> position. </a:t>
            </a:r>
            <a:r>
              <a:rPr lang="pt-BR" sz="4800" dirty="0" err="1">
                <a:solidFill>
                  <a:schemeClr val="tx1"/>
                </a:solidFill>
              </a:rPr>
              <a:t>All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we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need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to</a:t>
            </a:r>
            <a:r>
              <a:rPr lang="pt-BR" sz="4800" dirty="0">
                <a:solidFill>
                  <a:schemeClr val="tx1"/>
                </a:solidFill>
              </a:rPr>
              <a:t> do </a:t>
            </a:r>
            <a:r>
              <a:rPr lang="pt-BR" sz="4800" dirty="0" err="1">
                <a:solidFill>
                  <a:schemeClr val="tx1"/>
                </a:solidFill>
              </a:rPr>
              <a:t>is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plot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our</a:t>
            </a:r>
            <a:r>
              <a:rPr lang="pt-BR" sz="4800" dirty="0">
                <a:solidFill>
                  <a:schemeClr val="tx1"/>
                </a:solidFill>
              </a:rPr>
              <a:t> position </a:t>
            </a:r>
            <a:r>
              <a:rPr lang="pt-BR" sz="4800" dirty="0" err="1">
                <a:solidFill>
                  <a:schemeClr val="tx1"/>
                </a:solidFill>
              </a:rPr>
              <a:t>on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chart</a:t>
            </a:r>
            <a:r>
              <a:rPr lang="pt-BR" sz="4800" dirty="0">
                <a:solidFill>
                  <a:schemeClr val="tx1"/>
                </a:solidFill>
              </a:rPr>
              <a:t>.</a:t>
            </a:r>
          </a:p>
          <a:p>
            <a:pPr marL="971550" indent="-971550" eaLnBrk="1" hangingPunct="1">
              <a:lnSpc>
                <a:spcPct val="90000"/>
              </a:lnSpc>
              <a:buFontTx/>
              <a:buAutoNum type="arabicPeriod"/>
            </a:pPr>
            <a:endParaRPr lang="pt-BR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600">
                <a:effectLst/>
              </a:rPr>
              <a:t>Winds, tides and currents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pt-BR" dirty="0"/>
          </a:p>
          <a:p>
            <a:pPr eaLnBrk="1" hangingPunct="1">
              <a:buFontTx/>
              <a:buNone/>
              <a:defRPr/>
            </a:pPr>
            <a:r>
              <a:rPr lang="pt-BR" dirty="0"/>
              <a:t>		</a:t>
            </a:r>
          </a:p>
          <a:p>
            <a:pPr algn="ctr" eaLnBrk="1" hangingPunct="1">
              <a:buFontTx/>
              <a:buNone/>
              <a:defRPr/>
            </a:pPr>
            <a:r>
              <a:rPr lang="en-US" sz="6300" b="1" dirty="0" smtClean="0">
                <a:solidFill>
                  <a:schemeClr val="tx1"/>
                </a:solidFill>
              </a:rPr>
              <a:t>They are the main factors that influence the navigation of any boat.</a:t>
            </a:r>
            <a:endParaRPr lang="en-US" sz="6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200">
                <a:effectLst/>
              </a:rPr>
              <a:t>Man over board</a:t>
            </a:r>
          </a:p>
        </p:txBody>
      </p:sp>
      <p:pic>
        <p:nvPicPr>
          <p:cNvPr id="132100" name="Picture 4" descr="homem ao m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4427538"/>
            <a:ext cx="475297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5" descr="homem ao mar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427538"/>
            <a:ext cx="476250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200">
                <a:effectLst/>
              </a:rPr>
              <a:t>Man over board</a:t>
            </a:r>
          </a:p>
        </p:txBody>
      </p:sp>
      <p:pic>
        <p:nvPicPr>
          <p:cNvPr id="134151" name="Picture 7" descr="homem ao mar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38" y="2687638"/>
            <a:ext cx="6615112" cy="7675562"/>
          </a:xfrm>
          <a:noFill/>
        </p:spPr>
      </p:pic>
      <p:pic>
        <p:nvPicPr>
          <p:cNvPr id="134148" name="Picture 4" descr="homem ao ma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3165475"/>
            <a:ext cx="601345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200">
                <a:effectLst/>
              </a:rPr>
              <a:t>Man over board</a:t>
            </a:r>
          </a:p>
        </p:txBody>
      </p:sp>
      <p:pic>
        <p:nvPicPr>
          <p:cNvPr id="136196" name="Picture 4" descr="homem ao mar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3186113"/>
            <a:ext cx="96012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200">
                <a:effectLst/>
              </a:rPr>
              <a:t>Man over board</a:t>
            </a:r>
          </a:p>
        </p:txBody>
      </p:sp>
      <p:pic>
        <p:nvPicPr>
          <p:cNvPr id="352260" name="Picture 4" descr="homem ao mar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0" y="3455988"/>
            <a:ext cx="12384088" cy="6089650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 dirty="0" err="1" smtClean="0">
                <a:effectLst/>
              </a:rPr>
              <a:t>Introduction</a:t>
            </a:r>
            <a:endParaRPr lang="pt-BR" sz="6000" dirty="0">
              <a:effectLst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pt-BR" sz="6500" dirty="0" err="1">
                <a:solidFill>
                  <a:schemeClr val="tx1"/>
                </a:solidFill>
                <a:latin typeface="Tahoma" pitchFamily="34" charset="0"/>
              </a:rPr>
              <a:t>What</a:t>
            </a:r>
            <a:r>
              <a:rPr lang="pt-BR" sz="65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pt-BR" sz="6500" dirty="0" err="1">
                <a:solidFill>
                  <a:schemeClr val="tx1"/>
                </a:solidFill>
                <a:latin typeface="Tahoma" pitchFamily="34" charset="0"/>
              </a:rPr>
              <a:t>is</a:t>
            </a:r>
            <a:r>
              <a:rPr lang="pt-BR" sz="65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pt-BR" sz="6500" dirty="0" err="1" smtClean="0">
                <a:solidFill>
                  <a:schemeClr val="tx1"/>
                </a:solidFill>
                <a:latin typeface="Tahoma" pitchFamily="34" charset="0"/>
              </a:rPr>
              <a:t>navigation</a:t>
            </a:r>
            <a:r>
              <a:rPr lang="pt-BR" sz="6500" dirty="0" smtClean="0">
                <a:solidFill>
                  <a:schemeClr val="tx1"/>
                </a:solidFill>
                <a:latin typeface="Tahoma" pitchFamily="34" charset="0"/>
              </a:rPr>
              <a:t>?</a:t>
            </a:r>
            <a:endParaRPr lang="pt-BR" sz="4400" dirty="0">
              <a:solidFill>
                <a:schemeClr val="tx1"/>
              </a:solidFill>
              <a:latin typeface="Tahoma" pitchFamily="34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pt-BR" sz="4400" dirty="0">
              <a:solidFill>
                <a:schemeClr val="tx1"/>
              </a:solidFill>
              <a:latin typeface="Tahoma" pitchFamily="34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It’s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to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conduct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or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steer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a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boat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from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a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determinate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location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to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another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one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Ideally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with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safety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and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economy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pt-BR" sz="4400" dirty="0">
              <a:solidFill>
                <a:schemeClr val="tx1"/>
              </a:solidFill>
              <a:latin typeface="Tahoma" pitchFamily="34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The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shortest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way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represents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, in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most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of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the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cases,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lower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costs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and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a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quickest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trip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.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pt-BR" sz="4400" dirty="0">
              <a:solidFill>
                <a:schemeClr val="tx1"/>
              </a:solidFill>
              <a:latin typeface="Tahoma" pitchFamily="34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In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sailboats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,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the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shortest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way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isn’t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always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possible</a:t>
            </a:r>
            <a:r>
              <a:rPr lang="pt-BR" sz="44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, 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as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we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have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to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adapt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to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the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wind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direction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and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weather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pt-BR" sz="4400" dirty="0" err="1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conditions</a:t>
            </a:r>
            <a:r>
              <a:rPr lang="pt-BR" sz="4400" dirty="0" smtClean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. </a:t>
            </a:r>
            <a:endParaRPr lang="pt-BR" sz="6500" dirty="0">
              <a:solidFill>
                <a:schemeClr val="tx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Step by step</a:t>
            </a:r>
            <a:r>
              <a:rPr lang="pt-BR">
                <a:effectLst/>
              </a:rPr>
              <a:t/>
            </a:r>
            <a:br>
              <a:rPr lang="pt-BR">
                <a:effectLst/>
              </a:rPr>
            </a:br>
            <a:r>
              <a:rPr lang="pt-BR" sz="3400">
                <a:effectLst/>
              </a:rPr>
              <a:t>Reduced or inexperienced crew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sz="4000" dirty="0">
                <a:solidFill>
                  <a:schemeClr val="tx1"/>
                </a:solidFill>
              </a:rPr>
              <a:t>1° </a:t>
            </a:r>
            <a:r>
              <a:rPr lang="pt-BR" sz="4000" dirty="0" err="1">
                <a:solidFill>
                  <a:schemeClr val="tx1"/>
                </a:solidFill>
              </a:rPr>
              <a:t>Throw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buoy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on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the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water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or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any</a:t>
            </a:r>
            <a:r>
              <a:rPr lang="pt-BR" sz="4000" dirty="0">
                <a:solidFill>
                  <a:schemeClr val="tx1"/>
                </a:solidFill>
              </a:rPr>
              <a:t> floating </a:t>
            </a:r>
            <a:r>
              <a:rPr lang="pt-BR" sz="4000" dirty="0" err="1">
                <a:solidFill>
                  <a:schemeClr val="tx1"/>
                </a:solidFill>
              </a:rPr>
              <a:t>object</a:t>
            </a: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sz="4000" dirty="0">
                <a:solidFill>
                  <a:schemeClr val="tx1"/>
                </a:solidFill>
              </a:rPr>
              <a:t>2° </a:t>
            </a:r>
            <a:r>
              <a:rPr lang="pt-BR" sz="4000" dirty="0" err="1">
                <a:solidFill>
                  <a:schemeClr val="tx1"/>
                </a:solidFill>
              </a:rPr>
              <a:t>Designate</a:t>
            </a:r>
            <a:r>
              <a:rPr lang="pt-BR" sz="4000" dirty="0">
                <a:solidFill>
                  <a:schemeClr val="tx1"/>
                </a:solidFill>
              </a:rPr>
              <a:t> a </a:t>
            </a:r>
            <a:r>
              <a:rPr lang="pt-BR" sz="4000" dirty="0" err="1">
                <a:solidFill>
                  <a:schemeClr val="tx1"/>
                </a:solidFill>
              </a:rPr>
              <a:t>crew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member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to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keep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 smtClean="0">
                <a:solidFill>
                  <a:schemeClr val="tx1"/>
                </a:solidFill>
              </a:rPr>
              <a:t>his</a:t>
            </a:r>
            <a:r>
              <a:rPr lang="pt-BR" sz="4000" dirty="0" smtClean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eyes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on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the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victim</a:t>
            </a: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sz="4000" dirty="0">
                <a:solidFill>
                  <a:schemeClr val="tx1"/>
                </a:solidFill>
              </a:rPr>
              <a:t>3° </a:t>
            </a:r>
            <a:r>
              <a:rPr lang="pt-BR" sz="4000" dirty="0" err="1">
                <a:solidFill>
                  <a:schemeClr val="tx1"/>
                </a:solidFill>
              </a:rPr>
              <a:t>Slow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the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boat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down</a:t>
            </a: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sz="4000" dirty="0">
                <a:solidFill>
                  <a:schemeClr val="tx1"/>
                </a:solidFill>
              </a:rPr>
              <a:t>4° </a:t>
            </a:r>
            <a:r>
              <a:rPr lang="pt-BR" sz="4000" dirty="0" err="1">
                <a:solidFill>
                  <a:schemeClr val="tx1"/>
                </a:solidFill>
              </a:rPr>
              <a:t>Drop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the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sails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of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the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bow</a:t>
            </a: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sz="4000" dirty="0">
                <a:solidFill>
                  <a:schemeClr val="tx1"/>
                </a:solidFill>
              </a:rPr>
              <a:t>5° </a:t>
            </a:r>
            <a:r>
              <a:rPr lang="pt-BR" sz="4000" dirty="0" err="1">
                <a:solidFill>
                  <a:schemeClr val="tx1"/>
                </a:solidFill>
              </a:rPr>
              <a:t>Turn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back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immediately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to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proceed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rescuing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t-BR" sz="4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sz="4000" dirty="0">
                <a:solidFill>
                  <a:schemeClr val="tx1"/>
                </a:solidFill>
              </a:rPr>
              <a:t>6° </a:t>
            </a:r>
            <a:r>
              <a:rPr lang="pt-BR" sz="4000" dirty="0" err="1">
                <a:solidFill>
                  <a:schemeClr val="tx1"/>
                </a:solidFill>
              </a:rPr>
              <a:t>Pull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the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man</a:t>
            </a:r>
            <a:r>
              <a:rPr lang="pt-BR" sz="4000" dirty="0">
                <a:solidFill>
                  <a:schemeClr val="tx1"/>
                </a:solidFill>
              </a:rPr>
              <a:t> </a:t>
            </a:r>
            <a:r>
              <a:rPr lang="pt-BR" sz="4000" dirty="0" err="1">
                <a:solidFill>
                  <a:schemeClr val="tx1"/>
                </a:solidFill>
              </a:rPr>
              <a:t>onboard</a:t>
            </a:r>
            <a:endParaRPr lang="pt-BR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  <a:latin typeface="Tahoma" pitchFamily="34" charset="0"/>
              </a:rPr>
              <a:t>MISTRALIS</a:t>
            </a:r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body" idx="1"/>
          </p:nvPr>
        </p:nvSpPr>
        <p:spPr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sz="5400">
              <a:latin typeface="Tempus Sans ITC" pitchFamily="82" charset="0"/>
            </a:endParaRPr>
          </a:p>
          <a:p>
            <a:pPr algn="ctr" eaLnBrk="1" hangingPunct="1">
              <a:buFontTx/>
              <a:buNone/>
              <a:defRPr/>
            </a:pPr>
            <a:endParaRPr lang="pt-BR" sz="5400">
              <a:latin typeface="Tempus Sans ITC" pitchFamily="82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pt-BR" sz="9600" b="1">
                <a:solidFill>
                  <a:schemeClr val="tx1"/>
                </a:solidFill>
                <a:latin typeface="Comic Sans MS" pitchFamily="66" charset="0"/>
              </a:rPr>
              <a:t>Rest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3000"/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Anchoring</a:t>
            </a:r>
            <a:endParaRPr lang="pt-BR" sz="3200">
              <a:effectLst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pt-BR" sz="4300"/>
              <a:t>	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pt-BR" sz="4300" b="1"/>
              <a:t>	</a:t>
            </a:r>
            <a:endParaRPr lang="pt-BR" sz="4700" b="1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pt-BR" sz="4700" b="1">
                <a:solidFill>
                  <a:schemeClr val="tx1"/>
                </a:solidFill>
              </a:rPr>
              <a:t>We anchor to:</a:t>
            </a:r>
          </a:p>
          <a:p>
            <a:pPr marL="0" indent="0" algn="ctr" eaLnBrk="1" hangingPunct="1">
              <a:lnSpc>
                <a:spcPct val="90000"/>
              </a:lnSpc>
            </a:pPr>
            <a:endParaRPr lang="pt-BR" sz="4700" b="1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</a:pPr>
            <a:r>
              <a:rPr lang="pt-BR" sz="4700" b="1">
                <a:solidFill>
                  <a:schemeClr val="tx1"/>
                </a:solidFill>
              </a:rPr>
              <a:t> Get rest</a:t>
            </a:r>
          </a:p>
          <a:p>
            <a:pPr marL="0" indent="0" algn="ctr" eaLnBrk="1" hangingPunct="1">
              <a:lnSpc>
                <a:spcPct val="90000"/>
              </a:lnSpc>
            </a:pPr>
            <a:endParaRPr lang="pt-BR" sz="4700" b="1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</a:pPr>
            <a:r>
              <a:rPr lang="pt-BR" sz="4700" b="1">
                <a:solidFill>
                  <a:schemeClr val="tx1"/>
                </a:solidFill>
              </a:rPr>
              <a:t>Land / Go ashore</a:t>
            </a:r>
          </a:p>
          <a:p>
            <a:pPr marL="0" indent="0" algn="ctr" eaLnBrk="1" hangingPunct="1">
              <a:lnSpc>
                <a:spcPct val="90000"/>
              </a:lnSpc>
            </a:pPr>
            <a:endParaRPr lang="pt-BR" sz="4700" b="1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</a:pPr>
            <a:r>
              <a:rPr lang="pt-BR" sz="4700" b="1">
                <a:solidFill>
                  <a:schemeClr val="tx1"/>
                </a:solidFill>
              </a:rPr>
              <a:t> Take shelter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600">
                <a:effectLst/>
              </a:rPr>
              <a:t>Anchoring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pt-BR" sz="5400" b="1" dirty="0">
                <a:solidFill>
                  <a:schemeClr val="tx1"/>
                </a:solidFill>
              </a:rPr>
              <a:t>Some </a:t>
            </a:r>
            <a:r>
              <a:rPr lang="pt-BR" sz="5400" b="1" dirty="0" err="1">
                <a:solidFill>
                  <a:schemeClr val="tx1"/>
                </a:solidFill>
              </a:rPr>
              <a:t>safety</a:t>
            </a:r>
            <a:r>
              <a:rPr lang="pt-BR" sz="5400" b="1" dirty="0">
                <a:solidFill>
                  <a:schemeClr val="tx1"/>
                </a:solidFill>
              </a:rPr>
              <a:t> points </a:t>
            </a:r>
            <a:r>
              <a:rPr lang="pt-BR" sz="5400" b="1" dirty="0" err="1">
                <a:solidFill>
                  <a:schemeClr val="tx1"/>
                </a:solidFill>
              </a:rPr>
              <a:t>to</a:t>
            </a:r>
            <a:r>
              <a:rPr lang="pt-BR" sz="5400" b="1" dirty="0">
                <a:solidFill>
                  <a:schemeClr val="tx1"/>
                </a:solidFill>
              </a:rPr>
              <a:t> </a:t>
            </a:r>
            <a:r>
              <a:rPr lang="pt-BR" sz="5400" b="1" dirty="0" err="1">
                <a:solidFill>
                  <a:schemeClr val="tx1"/>
                </a:solidFill>
              </a:rPr>
              <a:t>be</a:t>
            </a:r>
            <a:r>
              <a:rPr lang="pt-BR" sz="5400" b="1" dirty="0">
                <a:solidFill>
                  <a:schemeClr val="tx1"/>
                </a:solidFill>
              </a:rPr>
              <a:t> </a:t>
            </a:r>
            <a:r>
              <a:rPr lang="pt-BR" sz="5400" b="1" dirty="0" err="1">
                <a:solidFill>
                  <a:schemeClr val="tx1"/>
                </a:solidFill>
              </a:rPr>
              <a:t>thought</a:t>
            </a:r>
            <a:r>
              <a:rPr lang="pt-BR" sz="5400" b="1" dirty="0">
                <a:solidFill>
                  <a:schemeClr val="tx1"/>
                </a:solidFill>
              </a:rPr>
              <a:t> out in </a:t>
            </a:r>
            <a:r>
              <a:rPr lang="pt-BR" sz="5400" b="1" dirty="0" err="1" smtClean="0">
                <a:solidFill>
                  <a:schemeClr val="tx1"/>
                </a:solidFill>
              </a:rPr>
              <a:t>anchoring</a:t>
            </a:r>
            <a:endParaRPr lang="pt-BR" sz="5400" b="1" dirty="0" smtClean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pt-BR" sz="1400" b="1" dirty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</a:pP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Consult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charts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and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verify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tide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oscilation</a:t>
            </a:r>
            <a:r>
              <a:rPr lang="pt-BR" sz="4800" dirty="0" smtClean="0">
                <a:solidFill>
                  <a:schemeClr val="tx1"/>
                </a:solidFill>
              </a:rPr>
              <a:t>, </a:t>
            </a:r>
            <a:r>
              <a:rPr lang="pt-BR" sz="4800" dirty="0" err="1" smtClean="0">
                <a:solidFill>
                  <a:schemeClr val="tx1"/>
                </a:solidFill>
              </a:rPr>
              <a:t>lowest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depth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and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type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of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bottom</a:t>
            </a:r>
            <a:endParaRPr lang="pt-BR" sz="4800" dirty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</a:pPr>
            <a:r>
              <a:rPr lang="pt-BR" sz="4800" dirty="0">
                <a:solidFill>
                  <a:schemeClr val="tx1"/>
                </a:solidFill>
              </a:rPr>
              <a:t> The </a:t>
            </a:r>
            <a:r>
              <a:rPr lang="pt-BR" sz="4800" dirty="0" err="1">
                <a:solidFill>
                  <a:schemeClr val="tx1"/>
                </a:solidFill>
              </a:rPr>
              <a:t>aproach</a:t>
            </a:r>
            <a:r>
              <a:rPr lang="pt-BR" sz="4800" dirty="0">
                <a:solidFill>
                  <a:schemeClr val="tx1"/>
                </a:solidFill>
              </a:rPr>
              <a:t> must </a:t>
            </a:r>
            <a:r>
              <a:rPr lang="pt-BR" sz="4800" dirty="0" err="1">
                <a:solidFill>
                  <a:schemeClr val="tx1"/>
                </a:solidFill>
              </a:rPr>
              <a:t>be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slowest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possible</a:t>
            </a:r>
            <a:endParaRPr lang="pt-BR" sz="4800" dirty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</a:pPr>
            <a:endParaRPr lang="pt-BR" sz="4000" dirty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90000"/>
              </a:lnSpc>
            </a:pP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Pay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attention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to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err="1">
                <a:solidFill>
                  <a:schemeClr val="tx1"/>
                </a:solidFill>
              </a:rPr>
              <a:t>boats</a:t>
            </a:r>
            <a:r>
              <a:rPr lang="pt-BR" sz="4800" dirty="0">
                <a:solidFill>
                  <a:schemeClr val="tx1"/>
                </a:solidFill>
              </a:rPr>
              <a:t> in </a:t>
            </a:r>
            <a:r>
              <a:rPr lang="pt-BR" sz="4800" dirty="0" err="1">
                <a:solidFill>
                  <a:schemeClr val="tx1"/>
                </a:solidFill>
              </a:rPr>
              <a:t>the</a:t>
            </a:r>
            <a:r>
              <a:rPr lang="pt-BR" sz="4800" dirty="0">
                <a:solidFill>
                  <a:schemeClr val="tx1"/>
                </a:solidFill>
              </a:rPr>
              <a:t> </a:t>
            </a:r>
            <a:r>
              <a:rPr lang="pt-BR" sz="4800" dirty="0" smtClean="0">
                <a:solidFill>
                  <a:schemeClr val="tx1"/>
                </a:solidFill>
              </a:rPr>
              <a:t>área </a:t>
            </a:r>
            <a:r>
              <a:rPr lang="pt-BR" sz="4800" dirty="0" err="1" smtClean="0">
                <a:solidFill>
                  <a:schemeClr val="tx1"/>
                </a:solidFill>
              </a:rPr>
              <a:t>and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the</a:t>
            </a:r>
            <a:r>
              <a:rPr lang="pt-BR" sz="4800" dirty="0" smtClean="0">
                <a:solidFill>
                  <a:schemeClr val="tx1"/>
                </a:solidFill>
              </a:rPr>
              <a:t> </a:t>
            </a:r>
            <a:r>
              <a:rPr lang="pt-BR" sz="4800" dirty="0" err="1" smtClean="0">
                <a:solidFill>
                  <a:schemeClr val="tx1"/>
                </a:solidFill>
              </a:rPr>
              <a:t>possible</a:t>
            </a:r>
            <a:r>
              <a:rPr lang="pt-BR" sz="4800" dirty="0" smtClean="0">
                <a:solidFill>
                  <a:schemeClr val="tx1"/>
                </a:solidFill>
              </a:rPr>
              <a:t> Wind </a:t>
            </a:r>
            <a:r>
              <a:rPr lang="pt-BR" sz="4800" dirty="0" err="1" smtClean="0">
                <a:solidFill>
                  <a:schemeClr val="tx1"/>
                </a:solidFill>
              </a:rPr>
              <a:t>rotation</a:t>
            </a:r>
            <a:endParaRPr lang="pt-BR" sz="4800" dirty="0"/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600">
                <a:effectLst/>
              </a:rPr>
              <a:t>Anchoring</a:t>
            </a:r>
          </a:p>
        </p:txBody>
      </p:sp>
      <p:pic>
        <p:nvPicPr>
          <p:cNvPr id="83972" name="Picture 4" descr="49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952750"/>
            <a:ext cx="11383963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600">
                <a:effectLst/>
              </a:rPr>
              <a:t>Anchoring</a:t>
            </a:r>
          </a:p>
        </p:txBody>
      </p:sp>
      <p:pic>
        <p:nvPicPr>
          <p:cNvPr id="128004" name="Picture 4" descr="Fundeio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879725"/>
            <a:ext cx="81788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6000">
                <a:effectLst/>
                <a:latin typeface="Comic Sans MS" pitchFamily="66" charset="0"/>
              </a:rPr>
              <a:t>Knots</a:t>
            </a:r>
            <a:endParaRPr lang="pt-BR" sz="320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4388" name="Picture 4" descr="Lais de Gu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186113"/>
            <a:ext cx="85820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6000">
                <a:effectLst/>
                <a:latin typeface="Comic Sans MS" pitchFamily="66" charset="0"/>
              </a:rPr>
              <a:t>Knots</a:t>
            </a:r>
            <a:endParaRPr lang="pt-BR" sz="320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5412" name="Picture 4" descr="Nó de Escota Singe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086100"/>
            <a:ext cx="8342313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6000">
                <a:effectLst/>
                <a:latin typeface="Comic Sans MS" pitchFamily="66" charset="0"/>
              </a:rPr>
              <a:t>Knots</a:t>
            </a:r>
            <a:endParaRPr lang="pt-BR" sz="320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6436" name="Picture 4" descr="Volta de F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982913"/>
            <a:ext cx="7183437" cy="69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alphaModFix amt="6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 i="1">
                <a:effectLst/>
              </a:rPr>
              <a:t>MISTRALIS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4825" y="1800225"/>
            <a:ext cx="12957175" cy="8280400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Have a good training,</a:t>
            </a:r>
          </a:p>
          <a:p>
            <a:pPr marL="0" indent="0" algn="ctr" eaLnBrk="1" hangingPunct="1">
              <a:buFontTx/>
              <a:buNone/>
              <a:defRPr/>
            </a:pPr>
            <a:endParaRPr lang="en-US" sz="60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a good sailing, </a:t>
            </a:r>
          </a:p>
          <a:p>
            <a:pPr marL="0" indent="0" algn="ctr" eaLnBrk="1" hangingPunct="1">
              <a:buFontTx/>
              <a:buNone/>
              <a:defRPr/>
            </a:pPr>
            <a:endParaRPr lang="en-US" sz="60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and </a:t>
            </a:r>
          </a:p>
          <a:p>
            <a:pPr marL="0" indent="0" algn="ctr" eaLnBrk="1" hangingPunct="1">
              <a:buFontTx/>
              <a:buNone/>
              <a:defRPr/>
            </a:pPr>
            <a:endParaRPr lang="en-US" sz="6000" dirty="0">
              <a:solidFill>
                <a:schemeClr val="tx1"/>
              </a:solidFill>
              <a:latin typeface="Comic Sans MS" pitchFamily="66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always good winds!!!</a:t>
            </a:r>
            <a:endParaRPr lang="pt-BR" sz="60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Basic Vocabulary</a:t>
            </a:r>
            <a:br>
              <a:rPr lang="pt-BR" sz="6000">
                <a:effectLst/>
              </a:rPr>
            </a:br>
            <a:r>
              <a:rPr lang="pt-BR" sz="3200">
                <a:effectLst/>
              </a:rPr>
              <a:t>Positions</a:t>
            </a:r>
            <a:endParaRPr lang="pt-BR">
              <a:effectLst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588" y="1871663"/>
            <a:ext cx="13382625" cy="8585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dirty="0" err="1">
                <a:solidFill>
                  <a:schemeClr val="tx1"/>
                </a:solidFill>
                <a:latin typeface="Comic Sans MS" pitchFamily="66" charset="0"/>
              </a:rPr>
              <a:t>Bow</a:t>
            </a:r>
            <a:r>
              <a:rPr lang="pt-BR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pt-BR" sz="2800" dirty="0">
                <a:solidFill>
                  <a:schemeClr val="tx1"/>
                </a:solidFill>
                <a:latin typeface="Comic Sans MS" pitchFamily="66" charset="0"/>
              </a:rPr>
              <a:t>(proa)</a:t>
            </a:r>
            <a:r>
              <a:rPr lang="pt-BR" dirty="0">
                <a:solidFill>
                  <a:schemeClr val="tx1"/>
                </a:solidFill>
                <a:latin typeface="Comic Sans MS" pitchFamily="66" charset="0"/>
              </a:rPr>
              <a:t> – Stern </a:t>
            </a:r>
            <a:r>
              <a:rPr lang="pt-BR" sz="2800" dirty="0">
                <a:solidFill>
                  <a:schemeClr val="tx1"/>
                </a:solidFill>
                <a:latin typeface="Comic Sans MS" pitchFamily="66" charset="0"/>
              </a:rPr>
              <a:t>(popa)</a:t>
            </a:r>
          </a:p>
          <a:p>
            <a:pPr algn="ctr" eaLnBrk="1" hangingPunct="1">
              <a:buFontTx/>
              <a:buNone/>
            </a:pPr>
            <a:r>
              <a:rPr lang="pt-BR" dirty="0" err="1" smtClean="0">
                <a:solidFill>
                  <a:schemeClr val="tx1"/>
                </a:solidFill>
                <a:latin typeface="Comic Sans MS" pitchFamily="66" charset="0"/>
              </a:rPr>
              <a:t>Larboard</a:t>
            </a:r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/ </a:t>
            </a:r>
            <a:r>
              <a:rPr lang="pt-BR" dirty="0" err="1" smtClean="0">
                <a:solidFill>
                  <a:schemeClr val="tx1"/>
                </a:solidFill>
                <a:latin typeface="Comic Sans MS" pitchFamily="66" charset="0"/>
              </a:rPr>
              <a:t>portside</a:t>
            </a:r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  </a:t>
            </a:r>
            <a:r>
              <a:rPr lang="pt-BR" dirty="0">
                <a:solidFill>
                  <a:schemeClr val="tx1"/>
                </a:solidFill>
                <a:latin typeface="Comic Sans MS" pitchFamily="66" charset="0"/>
              </a:rPr>
              <a:t>– </a:t>
            </a:r>
            <a:r>
              <a:rPr lang="pt-BR" dirty="0" err="1" smtClean="0">
                <a:solidFill>
                  <a:schemeClr val="tx1"/>
                </a:solidFill>
                <a:latin typeface="Comic Sans MS" pitchFamily="66" charset="0"/>
              </a:rPr>
              <a:t>Starboard</a:t>
            </a:r>
            <a:r>
              <a:rPr lang="pt-BR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pt-BR" sz="2800" dirty="0">
                <a:solidFill>
                  <a:schemeClr val="tx1"/>
                </a:solidFill>
                <a:latin typeface="Comic Sans MS" pitchFamily="66" charset="0"/>
              </a:rPr>
              <a:t>(boreste)</a:t>
            </a:r>
          </a:p>
          <a:p>
            <a:pPr eaLnBrk="1" hangingPunct="1">
              <a:buFontTx/>
              <a:buNone/>
            </a:pPr>
            <a:endParaRPr lang="pt-BR" dirty="0">
              <a:latin typeface="Comic Sans MS" pitchFamily="66" charset="0"/>
            </a:endParaRPr>
          </a:p>
        </p:txBody>
      </p:sp>
      <p:pic>
        <p:nvPicPr>
          <p:cNvPr id="10249" name="Picture 9" descr="i0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4320555"/>
            <a:ext cx="12457112" cy="5348287"/>
          </a:xfrm>
          <a:noFill/>
        </p:spPr>
      </p:pic>
      <p:sp>
        <p:nvSpPr>
          <p:cNvPr id="2" name="CaixaDeTexto 1"/>
          <p:cNvSpPr txBox="1"/>
          <p:nvPr/>
        </p:nvSpPr>
        <p:spPr>
          <a:xfrm>
            <a:off x="9073108" y="8537659"/>
            <a:ext cx="17972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 </a:t>
            </a:r>
            <a:r>
              <a:rPr lang="pt-B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port</a:t>
            </a:r>
            <a:endParaRPr lang="pt-BR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Basic Vocabulary</a:t>
            </a:r>
            <a:br>
              <a:rPr lang="pt-BR" sz="6000">
                <a:effectLst/>
              </a:rPr>
            </a:br>
            <a:r>
              <a:rPr lang="pt-BR" sz="3200">
                <a:effectLst/>
              </a:rPr>
              <a:t>Structure and general definitions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pt-BR">
                <a:solidFill>
                  <a:schemeClr val="tx1"/>
                </a:solidFill>
                <a:latin typeface="Comic Sans MS" pitchFamily="66" charset="0"/>
              </a:rPr>
              <a:t>Rudder </a:t>
            </a:r>
            <a:r>
              <a:rPr lang="pt-BR" sz="2800">
                <a:solidFill>
                  <a:schemeClr val="tx1"/>
                </a:solidFill>
                <a:latin typeface="Comic Sans MS" pitchFamily="66" charset="0"/>
              </a:rPr>
              <a:t>(leme)</a:t>
            </a:r>
            <a:r>
              <a:rPr lang="pt-BR">
                <a:solidFill>
                  <a:schemeClr val="tx1"/>
                </a:solidFill>
                <a:latin typeface="Comic Sans MS" pitchFamily="66" charset="0"/>
              </a:rPr>
              <a:t> – Keel </a:t>
            </a:r>
            <a:r>
              <a:rPr lang="pt-BR" sz="2800">
                <a:solidFill>
                  <a:schemeClr val="tx1"/>
                </a:solidFill>
                <a:latin typeface="Comic Sans MS" pitchFamily="66" charset="0"/>
              </a:rPr>
              <a:t>(quilha)</a:t>
            </a:r>
          </a:p>
        </p:txBody>
      </p:sp>
      <p:pic>
        <p:nvPicPr>
          <p:cNvPr id="33799" name="Picture 7" descr="im0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5763" y="4105275"/>
            <a:ext cx="11233150" cy="5603875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Basic Vocabulary</a:t>
            </a:r>
            <a:br>
              <a:rPr lang="pt-BR" sz="6000">
                <a:effectLst/>
              </a:rPr>
            </a:br>
            <a:r>
              <a:rPr lang="pt-BR" sz="3200">
                <a:effectLst/>
              </a:rPr>
              <a:t>Structure and general definitions</a:t>
            </a:r>
          </a:p>
        </p:txBody>
      </p:sp>
      <p:sp>
        <p:nvSpPr>
          <p:cNvPr id="363530" name="Rectangle 10"/>
          <p:cNvSpPr>
            <a:spLocks noGrp="1" noChangeArrowheads="1"/>
          </p:cNvSpPr>
          <p:nvPr>
            <p:ph type="body" sz="half" idx="1"/>
          </p:nvPr>
        </p:nvSpPr>
        <p:spPr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sz="4400">
                <a:solidFill>
                  <a:schemeClr val="tx1"/>
                </a:solidFill>
                <a:latin typeface="Comic Sans MS" pitchFamily="66" charset="0"/>
              </a:rPr>
              <a:t>Snatch blocks </a:t>
            </a:r>
            <a:r>
              <a:rPr lang="pt-BR" sz="2300">
                <a:solidFill>
                  <a:schemeClr val="tx1"/>
                </a:solidFill>
                <a:latin typeface="Comic Sans MS" pitchFamily="66" charset="0"/>
              </a:rPr>
              <a:t>(patescas)</a:t>
            </a:r>
            <a:r>
              <a:rPr lang="pt-BR" sz="4400">
                <a:solidFill>
                  <a:schemeClr val="tx1"/>
                </a:solidFill>
                <a:latin typeface="Comic Sans MS" pitchFamily="66" charset="0"/>
              </a:rPr>
              <a:t> Blocks </a:t>
            </a:r>
            <a:r>
              <a:rPr lang="pt-BR" sz="2300">
                <a:solidFill>
                  <a:schemeClr val="tx1"/>
                </a:solidFill>
                <a:latin typeface="Comic Sans MS" pitchFamily="66" charset="0"/>
              </a:rPr>
              <a:t>(moitões)</a:t>
            </a:r>
          </a:p>
        </p:txBody>
      </p:sp>
      <p:sp>
        <p:nvSpPr>
          <p:cNvPr id="6148" name="Rectangle 1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pt-BR" sz="4400">
                <a:solidFill>
                  <a:schemeClr val="tx1"/>
                </a:solidFill>
                <a:latin typeface="Comic Sans MS" pitchFamily="66" charset="0"/>
              </a:rPr>
              <a:t>Winch handle</a:t>
            </a:r>
            <a:r>
              <a:rPr lang="pt-BR" sz="2300">
                <a:solidFill>
                  <a:schemeClr val="tx1"/>
                </a:solidFill>
                <a:latin typeface="Comic Sans MS" pitchFamily="66" charset="0"/>
              </a:rPr>
              <a:t> (manicaca)</a:t>
            </a:r>
            <a:r>
              <a:rPr lang="pt-BR" sz="4400">
                <a:solidFill>
                  <a:schemeClr val="tx1"/>
                </a:solidFill>
                <a:latin typeface="Comic Sans MS" pitchFamily="66" charset="0"/>
              </a:rPr>
              <a:t> Winch</a:t>
            </a:r>
            <a:r>
              <a:rPr lang="pt-BR" sz="2300">
                <a:solidFill>
                  <a:schemeClr val="tx1"/>
                </a:solidFill>
                <a:latin typeface="Comic Sans MS" pitchFamily="66" charset="0"/>
              </a:rPr>
              <a:t> (catraca)</a:t>
            </a:r>
            <a:endParaRPr lang="pt-BR" sz="4400">
              <a:latin typeface="Comic Sans MS" pitchFamily="66" charset="0"/>
            </a:endParaRPr>
          </a:p>
        </p:txBody>
      </p:sp>
      <p:pic>
        <p:nvPicPr>
          <p:cNvPr id="363528" name="Picture 8" descr="blocks_snatch block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4537075"/>
            <a:ext cx="5397500" cy="5118100"/>
          </a:xfrm>
        </p:spPr>
      </p:pic>
      <p:pic>
        <p:nvPicPr>
          <p:cNvPr id="363529" name="Picture 9" descr="winch_winch hand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4863" y="4895850"/>
            <a:ext cx="4533900" cy="48514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 dirty="0">
                <a:effectLst/>
              </a:rPr>
              <a:t>Basic </a:t>
            </a:r>
            <a:r>
              <a:rPr lang="pt-BR" sz="6000" dirty="0" err="1">
                <a:effectLst/>
              </a:rPr>
              <a:t>Vocabulary</a:t>
            </a:r>
            <a:r>
              <a:rPr lang="pt-BR" sz="6000" dirty="0">
                <a:effectLst/>
              </a:rPr>
              <a:t/>
            </a:r>
            <a:br>
              <a:rPr lang="pt-BR" sz="6000" dirty="0">
                <a:effectLst/>
              </a:rPr>
            </a:br>
            <a:r>
              <a:rPr lang="pt-BR" sz="3200" dirty="0" err="1" smtClean="0">
                <a:effectLst/>
              </a:rPr>
              <a:t>Sail</a:t>
            </a:r>
            <a:r>
              <a:rPr lang="pt-BR" sz="3200" dirty="0" smtClean="0">
                <a:effectLst/>
              </a:rPr>
              <a:t> </a:t>
            </a:r>
            <a:r>
              <a:rPr lang="pt-BR" sz="3200" dirty="0" err="1" smtClean="0">
                <a:effectLst/>
              </a:rPr>
              <a:t>Rig</a:t>
            </a:r>
            <a:endParaRPr lang="pt-BR" sz="3200" dirty="0">
              <a:effectLst/>
            </a:endParaRPr>
          </a:p>
        </p:txBody>
      </p:sp>
      <p:sp>
        <p:nvSpPr>
          <p:cNvPr id="366603" name="Rectangle 11"/>
          <p:cNvSpPr>
            <a:spLocks noGrp="1" noChangeArrowheads="1"/>
          </p:cNvSpPr>
          <p:nvPr>
            <p:ph type="body" sz="half" idx="1"/>
          </p:nvPr>
        </p:nvSpPr>
        <p:spPr>
          <a:effectLst>
            <a:outerShdw dist="63500" dir="2212194" algn="ctr" rotWithShape="0">
              <a:srgbClr val="FF0101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sz="4400"/>
              <a:t>Foot </a:t>
            </a:r>
            <a:r>
              <a:rPr lang="pt-BR" sz="2300"/>
              <a:t>(esteira)</a:t>
            </a:r>
            <a:endParaRPr lang="pt-BR" sz="4400"/>
          </a:p>
          <a:p>
            <a:pPr algn="ctr" eaLnBrk="1" hangingPunct="1">
              <a:buFontTx/>
              <a:buNone/>
              <a:defRPr/>
            </a:pPr>
            <a:r>
              <a:rPr lang="pt-BR" sz="4400"/>
              <a:t>Leech </a:t>
            </a:r>
            <a:r>
              <a:rPr lang="pt-BR" sz="2300"/>
              <a:t>(valuma)</a:t>
            </a:r>
            <a:r>
              <a:rPr lang="pt-BR" sz="4400"/>
              <a:t> – Luff </a:t>
            </a:r>
            <a:r>
              <a:rPr lang="pt-BR" sz="2300"/>
              <a:t>(testa)</a:t>
            </a:r>
          </a:p>
        </p:txBody>
      </p:sp>
      <p:sp>
        <p:nvSpPr>
          <p:cNvPr id="7172" name="Rectangle 1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pt-BR" sz="4400"/>
              <a:t>Mast </a:t>
            </a:r>
            <a:r>
              <a:rPr lang="pt-BR" sz="2300"/>
              <a:t>(mastro)</a:t>
            </a:r>
            <a:endParaRPr lang="pt-BR" sz="4400"/>
          </a:p>
          <a:p>
            <a:pPr algn="ctr" eaLnBrk="1" hangingPunct="1">
              <a:buFontTx/>
              <a:buNone/>
            </a:pPr>
            <a:r>
              <a:rPr lang="pt-BR" sz="4400"/>
              <a:t>Boom </a:t>
            </a:r>
            <a:r>
              <a:rPr lang="pt-BR" sz="2300"/>
              <a:t>(retranca)</a:t>
            </a:r>
            <a:endParaRPr lang="pt-BR" sz="4400"/>
          </a:p>
        </p:txBody>
      </p:sp>
      <p:pic>
        <p:nvPicPr>
          <p:cNvPr id="366601" name="Picture 9" descr="positions of sai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0224" y="4537075"/>
            <a:ext cx="4464571" cy="6317190"/>
          </a:xfrm>
        </p:spPr>
      </p:pic>
      <p:pic>
        <p:nvPicPr>
          <p:cNvPr id="366602" name="Picture 10" descr="mast_boo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3839" y="4464049"/>
            <a:ext cx="6405286" cy="6390215"/>
          </a:xfrm>
        </p:spPr>
      </p:pic>
      <p:sp>
        <p:nvSpPr>
          <p:cNvPr id="2" name="CaixaDeTexto 1"/>
          <p:cNvSpPr txBox="1"/>
          <p:nvPr/>
        </p:nvSpPr>
        <p:spPr>
          <a:xfrm>
            <a:off x="4392588" y="4537075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head</a:t>
            </a: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803234" y="950513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tack</a:t>
            </a: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280552" y="9478014"/>
            <a:ext cx="97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clew</a:t>
            </a: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600">
                <a:effectLst/>
                <a:latin typeface="Tahoma" pitchFamily="34" charset="0"/>
              </a:rPr>
              <a:t>MISTRALIS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endParaRPr lang="pt-BR"/>
          </a:p>
          <a:p>
            <a:pPr marL="0" indent="0" algn="ctr" eaLnBrk="1" hangingPunct="1">
              <a:buFontTx/>
              <a:buNone/>
              <a:defRPr/>
            </a:pPr>
            <a:r>
              <a:rPr lang="pt-BR" sz="7900" b="1">
                <a:solidFill>
                  <a:srgbClr val="FFFF00"/>
                </a:solidFill>
                <a:latin typeface="Comic Sans MS" pitchFamily="66" charset="0"/>
              </a:rPr>
              <a:t>Sailboat starts sailing</a:t>
            </a:r>
          </a:p>
        </p:txBody>
      </p:sp>
    </p:spTree>
  </p:cSld>
  <p:clrMapOvr>
    <a:masterClrMapping/>
  </p:clrMapOvr>
  <p:transition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Basic Vocabulary</a:t>
            </a:r>
            <a:br>
              <a:rPr lang="pt-BR" sz="6000">
                <a:effectLst/>
              </a:rPr>
            </a:br>
            <a:r>
              <a:rPr lang="pt-BR" sz="3200">
                <a:effectLst/>
              </a:rPr>
              <a:t>Maneuver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9588" y="2582863"/>
            <a:ext cx="13604875" cy="7874000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sz="5300" b="1">
                <a:latin typeface="Comic Sans MS" pitchFamily="66" charset="0"/>
              </a:rPr>
              <a:t>Leeward </a:t>
            </a:r>
            <a:r>
              <a:rPr lang="pt-BR" sz="2800">
                <a:latin typeface="Comic Sans MS" pitchFamily="66" charset="0"/>
              </a:rPr>
              <a:t>(sotavento)</a:t>
            </a:r>
            <a:r>
              <a:rPr lang="pt-BR" sz="5300" b="1">
                <a:latin typeface="Comic Sans MS" pitchFamily="66" charset="0"/>
              </a:rPr>
              <a:t> – Windward </a:t>
            </a:r>
            <a:r>
              <a:rPr lang="pt-BR" sz="2800">
                <a:latin typeface="Comic Sans MS" pitchFamily="66" charset="0"/>
              </a:rPr>
              <a:t>(barlavento)</a:t>
            </a:r>
            <a:endParaRPr lang="pt-BR" sz="2800"/>
          </a:p>
        </p:txBody>
      </p:sp>
      <p:pic>
        <p:nvPicPr>
          <p:cNvPr id="11278" name="Picture 14" descr="i0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88" y="4752975"/>
            <a:ext cx="11664950" cy="4237038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6000">
                <a:effectLst/>
              </a:rPr>
              <a:t>Basic Vovabulary</a:t>
            </a:r>
            <a:r>
              <a:rPr lang="pt-BR">
                <a:effectLst/>
              </a:rPr>
              <a:t/>
            </a:r>
            <a:br>
              <a:rPr lang="pt-BR">
                <a:effectLst/>
              </a:rPr>
            </a:br>
            <a:r>
              <a:rPr lang="pt-BR" sz="3200">
                <a:effectLst/>
              </a:rPr>
              <a:t>Maneuver</a:t>
            </a:r>
            <a:endParaRPr lang="pt-BR">
              <a:effectLst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9588" y="2582863"/>
            <a:ext cx="6557962" cy="7874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sz="5900" dirty="0" err="1">
                <a:solidFill>
                  <a:schemeClr val="tx1"/>
                </a:solidFill>
                <a:latin typeface="Comic Sans MS" pitchFamily="66" charset="0"/>
              </a:rPr>
              <a:t>Luffing</a:t>
            </a:r>
            <a:r>
              <a:rPr lang="pt-BR" sz="59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Comic Sans MS" pitchFamily="66" charset="0"/>
              </a:rPr>
              <a:t>(orçar)</a:t>
            </a:r>
          </a:p>
          <a:p>
            <a:pPr algn="ctr" eaLnBrk="1" hangingPunct="1">
              <a:buFontTx/>
              <a:buNone/>
            </a:pPr>
            <a:r>
              <a:rPr lang="en-US" sz="4700" dirty="0">
                <a:solidFill>
                  <a:schemeClr val="tx1"/>
                </a:solidFill>
                <a:latin typeface="Comic Sans MS" pitchFamily="66" charset="0"/>
              </a:rPr>
              <a:t>when a sailboat is heading upwind</a:t>
            </a:r>
            <a:endParaRPr lang="pt-BR" sz="47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334250" y="2582863"/>
            <a:ext cx="6557963" cy="7874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sz="5200" dirty="0" err="1" smtClean="0">
                <a:solidFill>
                  <a:schemeClr val="tx1"/>
                </a:solidFill>
                <a:latin typeface="Comic Sans MS" pitchFamily="66" charset="0"/>
              </a:rPr>
              <a:t>Bearing</a:t>
            </a:r>
            <a:r>
              <a:rPr lang="pt-BR" sz="5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pt-BR" sz="5200" dirty="0" err="1" smtClean="0">
                <a:solidFill>
                  <a:schemeClr val="tx1"/>
                </a:solidFill>
                <a:latin typeface="Comic Sans MS" pitchFamily="66" charset="0"/>
              </a:rPr>
              <a:t>away</a:t>
            </a:r>
            <a:r>
              <a:rPr lang="pt-BR" sz="5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Comic Sans MS" pitchFamily="66" charset="0"/>
              </a:rPr>
              <a:t>(arribar)</a:t>
            </a:r>
          </a:p>
          <a:p>
            <a:pPr algn="ctr" eaLnBrk="1" hangingPunct="1">
              <a:buFontTx/>
              <a:buNone/>
            </a:pPr>
            <a:r>
              <a:rPr lang="en-US" sz="4700" dirty="0">
                <a:solidFill>
                  <a:schemeClr val="tx1"/>
                </a:solidFill>
                <a:latin typeface="Comic Sans MS" pitchFamily="66" charset="0"/>
              </a:rPr>
              <a:t>when a sailboat is heading downwind</a:t>
            </a:r>
            <a:endParaRPr lang="pt-BR" sz="47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4349" name="Picture 13" descr="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5691188"/>
            <a:ext cx="5818187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595938"/>
            <a:ext cx="577215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1"/>
          </a:outerShdw>
        </a:effectLst>
      </a:spPr>
      <a:bodyPr vert="horz" wrap="square" lIns="143998" tIns="72000" rIns="143998" bIns="72000" numCol="1" anchor="t" anchorCtr="0" compatLnSpc="1">
        <a:prstTxWarp prst="textNoShape">
          <a:avLst/>
        </a:prstTxWarp>
      </a:bodyPr>
      <a:lstStyle>
        <a:defPPr marL="541338" marR="0" indent="-541338" algn="ctr" defTabSz="14398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51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1"/>
          </a:outerShdw>
        </a:effectLst>
      </a:spPr>
      <a:bodyPr vert="horz" wrap="square" lIns="143998" tIns="72000" rIns="143998" bIns="72000" numCol="1" anchor="t" anchorCtr="0" compatLnSpc="1">
        <a:prstTxWarp prst="textNoShape">
          <a:avLst/>
        </a:prstTxWarp>
      </a:bodyPr>
      <a:lstStyle>
        <a:defPPr marL="541338" marR="0" indent="-541338" algn="ctr" defTabSz="14398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51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3389</TotalTime>
  <Words>440</Words>
  <Application>Microsoft Office PowerPoint</Application>
  <PresentationFormat>Personalizar</PresentationFormat>
  <Paragraphs>115</Paragraphs>
  <Slides>29</Slides>
  <Notes>1</Notes>
  <HiddenSlides>11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Comic Sans MS</vt:lpstr>
      <vt:lpstr>Tahoma</vt:lpstr>
      <vt:lpstr>Tempus Sans ITC</vt:lpstr>
      <vt:lpstr>Times New Roman</vt:lpstr>
      <vt:lpstr>Verdana</vt:lpstr>
      <vt:lpstr>Estrutura padrão</vt:lpstr>
      <vt:lpstr>MISTRALIS Outdoor Training</vt:lpstr>
      <vt:lpstr>Introduction</vt:lpstr>
      <vt:lpstr>Basic Vocabulary Positions</vt:lpstr>
      <vt:lpstr>Basic Vocabulary Structure and general definitions</vt:lpstr>
      <vt:lpstr>Basic Vocabulary Structure and general definitions</vt:lpstr>
      <vt:lpstr>Basic Vocabulary Sail Rig</vt:lpstr>
      <vt:lpstr>MISTRALIS</vt:lpstr>
      <vt:lpstr>Basic Vocabulary Maneuver</vt:lpstr>
      <vt:lpstr>Basic Vovabulary Maneuver</vt:lpstr>
      <vt:lpstr>Basic Vocabulary Maneuver</vt:lpstr>
      <vt:lpstr>Essential care to avoid collisions</vt:lpstr>
      <vt:lpstr>Instruments for Navigation</vt:lpstr>
      <vt:lpstr>Instruments for Navigation</vt:lpstr>
      <vt:lpstr>Charts</vt:lpstr>
      <vt:lpstr>Winds, tides and currents</vt:lpstr>
      <vt:lpstr>Man over board</vt:lpstr>
      <vt:lpstr>Man over board</vt:lpstr>
      <vt:lpstr>Man over board</vt:lpstr>
      <vt:lpstr>Man over board</vt:lpstr>
      <vt:lpstr>Step by step Reduced or inexperienced crew</vt:lpstr>
      <vt:lpstr>MISTRALIS</vt:lpstr>
      <vt:lpstr>Anchoring</vt:lpstr>
      <vt:lpstr>Anchoring</vt:lpstr>
      <vt:lpstr>Anchoring</vt:lpstr>
      <vt:lpstr>Anchoring</vt:lpstr>
      <vt:lpstr>Knots</vt:lpstr>
      <vt:lpstr>Knots</vt:lpstr>
      <vt:lpstr>Knots</vt:lpstr>
      <vt:lpstr>MISTRALIS</vt:lpstr>
    </vt:vector>
  </TitlesOfParts>
  <Company>Caire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Princípios Básicos da  Navegação</dc:title>
  <dc:creator>Felipe Aristides Caire</dc:creator>
  <cp:lastModifiedBy>Lenovo</cp:lastModifiedBy>
  <cp:revision>137</cp:revision>
  <dcterms:created xsi:type="dcterms:W3CDTF">2002-05-22T17:30:27Z</dcterms:created>
  <dcterms:modified xsi:type="dcterms:W3CDTF">2021-02-28T02:21:24Z</dcterms:modified>
</cp:coreProperties>
</file>